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7" d="100"/>
          <a:sy n="107" d="100"/>
        </p:scale>
        <p:origin x="612"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41569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61578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78798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402986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25016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F8028-6CA8-420B-8E25-CAE044F5D1D8}"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4588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F8028-6CA8-420B-8E25-CAE044F5D1D8}"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53392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F8028-6CA8-420B-8E25-CAE044F5D1D8}"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172438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F8028-6CA8-420B-8E25-CAE044F5D1D8}"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39497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6F8028-6CA8-420B-8E25-CAE044F5D1D8}"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409031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6F8028-6CA8-420B-8E25-CAE044F5D1D8}"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70913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F8028-6CA8-420B-8E25-CAE044F5D1D8}" type="datetimeFigureOut">
              <a:rPr lang="en-US" smtClean="0"/>
              <a:t>3/20/2024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58F87-7A01-44B7-892D-CFC5C252A50E}" type="slidenum">
              <a:rPr lang="en-US" smtClean="0"/>
              <a:t>‹#›</a:t>
            </a:fld>
            <a:endParaRPr lang="en-US"/>
          </a:p>
        </p:txBody>
      </p:sp>
    </p:spTree>
    <p:extLst>
      <p:ext uri="{BB962C8B-B14F-4D97-AF65-F5344CB8AC3E}">
        <p14:creationId xmlns:p14="http://schemas.microsoft.com/office/powerpoint/2010/main" val="86524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721612">
            <a:off x="2425410" y="1264577"/>
            <a:ext cx="9542813" cy="3328056"/>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6635734" y="4"/>
            <a:ext cx="5809150" cy="6859490"/>
            <a:chOff x="0" y="0"/>
            <a:chExt cx="21042033" cy="24846598"/>
          </a:xfrm>
        </p:grpSpPr>
        <p:sp>
          <p:nvSpPr>
            <p:cNvPr id="4" name="Freeform 4"/>
            <p:cNvSpPr/>
            <p:nvPr/>
          </p:nvSpPr>
          <p:spPr>
            <a:xfrm>
              <a:off x="-658495" y="0"/>
              <a:ext cx="21700490" cy="2484666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4"/>
              <a:stretch>
                <a:fillRect l="-40421" t="-5263" r="-60203" b="-8147"/>
              </a:stretch>
            </a:blipFill>
          </p:spPr>
        </p:sp>
      </p:grpSp>
      <p:sp>
        <p:nvSpPr>
          <p:cNvPr id="5" name="Freeform 5"/>
          <p:cNvSpPr/>
          <p:nvPr/>
        </p:nvSpPr>
        <p:spPr>
          <a:xfrm rot="-2967198" flipH="1">
            <a:off x="8555562" y="4016177"/>
            <a:ext cx="7272876" cy="2472778"/>
          </a:xfrm>
          <a:custGeom>
            <a:avLst/>
            <a:gdLst/>
            <a:ahLst/>
            <a:cxnLst/>
            <a:rect l="l" t="t" r="r" b="b"/>
            <a:pathLst>
              <a:path w="10909314" h="3709167">
                <a:moveTo>
                  <a:pt x="10909314" y="0"/>
                </a:moveTo>
                <a:lnTo>
                  <a:pt x="0" y="0"/>
                </a:lnTo>
                <a:lnTo>
                  <a:pt x="0" y="3709167"/>
                </a:lnTo>
                <a:lnTo>
                  <a:pt x="10909314" y="3709167"/>
                </a:lnTo>
                <a:lnTo>
                  <a:pt x="10909314" y="0"/>
                </a:lnTo>
                <a:close/>
              </a:path>
            </a:pathLst>
          </a:custGeom>
          <a:blipFill>
            <a:blip r:embed="rId5">
              <a:alphaModFix amt="77000"/>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6776956" y="630931"/>
            <a:ext cx="571911" cy="5719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6464"/>
            </a:solidFill>
          </p:spPr>
        </p:sp>
        <p:sp>
          <p:nvSpPr>
            <p:cNvPr id="8" name="TextBox 8"/>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grpSp>
        <p:nvGrpSpPr>
          <p:cNvPr id="9" name="Group 9"/>
          <p:cNvGrpSpPr/>
          <p:nvPr/>
        </p:nvGrpSpPr>
        <p:grpSpPr>
          <a:xfrm>
            <a:off x="6434212" y="1484064"/>
            <a:ext cx="403044" cy="4030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p:spPr>
        </p:sp>
        <p:sp>
          <p:nvSpPr>
            <p:cNvPr id="11" name="TextBox 11"/>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grpSp>
        <p:nvGrpSpPr>
          <p:cNvPr id="12" name="Group 12"/>
          <p:cNvGrpSpPr/>
          <p:nvPr/>
        </p:nvGrpSpPr>
        <p:grpSpPr>
          <a:xfrm>
            <a:off x="6984272" y="454609"/>
            <a:ext cx="425089" cy="42508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sp>
        <p:sp>
          <p:nvSpPr>
            <p:cNvPr id="14" name="TextBox 14"/>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sp>
        <p:nvSpPr>
          <p:cNvPr id="15" name="TextBox 15"/>
          <p:cNvSpPr txBox="1"/>
          <p:nvPr/>
        </p:nvSpPr>
        <p:spPr>
          <a:xfrm>
            <a:off x="689820" y="2409005"/>
            <a:ext cx="5546289" cy="692497"/>
          </a:xfrm>
          <a:prstGeom prst="rect">
            <a:avLst/>
          </a:prstGeom>
        </p:spPr>
        <p:txBody>
          <a:bodyPr lIns="0" tIns="0" rIns="0" bIns="0" rtlCol="0" anchor="t">
            <a:spAutoFit/>
          </a:bodyPr>
          <a:lstStyle/>
          <a:p>
            <a:pPr>
              <a:lnSpc>
                <a:spcPts val="5414"/>
              </a:lnSpc>
            </a:pPr>
            <a:r>
              <a:rPr lang="en-US" sz="4749">
                <a:solidFill>
                  <a:srgbClr val="000000"/>
                </a:solidFill>
                <a:latin typeface="Poppins Bold"/>
              </a:rPr>
              <a:t>The Scope of </a:t>
            </a:r>
          </a:p>
        </p:txBody>
      </p:sp>
      <p:sp>
        <p:nvSpPr>
          <p:cNvPr id="16" name="TextBox 16"/>
          <p:cNvSpPr txBox="1"/>
          <p:nvPr/>
        </p:nvSpPr>
        <p:spPr>
          <a:xfrm>
            <a:off x="401398" y="3102043"/>
            <a:ext cx="5026647" cy="602729"/>
          </a:xfrm>
          <a:prstGeom prst="rect">
            <a:avLst/>
          </a:prstGeom>
        </p:spPr>
        <p:txBody>
          <a:bodyPr lIns="0" tIns="0" rIns="0" bIns="0" rtlCol="0" anchor="t">
            <a:spAutoFit/>
          </a:bodyPr>
          <a:lstStyle/>
          <a:p>
            <a:pPr>
              <a:lnSpc>
                <a:spcPts val="4730"/>
              </a:lnSpc>
            </a:pPr>
            <a:r>
              <a:rPr lang="en-US" sz="4149">
                <a:solidFill>
                  <a:srgbClr val="0E8388"/>
                </a:solidFill>
                <a:latin typeface="Poppins Bold"/>
              </a:rPr>
              <a:t>Food Microbiology</a:t>
            </a:r>
          </a:p>
        </p:txBody>
      </p:sp>
      <p:sp>
        <p:nvSpPr>
          <p:cNvPr id="17" name="TextBox 17"/>
          <p:cNvSpPr txBox="1"/>
          <p:nvPr/>
        </p:nvSpPr>
        <p:spPr>
          <a:xfrm>
            <a:off x="554632" y="697261"/>
            <a:ext cx="4730432" cy="218008"/>
          </a:xfrm>
          <a:prstGeom prst="rect">
            <a:avLst/>
          </a:prstGeom>
        </p:spPr>
        <p:txBody>
          <a:bodyPr wrap="square" lIns="0" tIns="0" rIns="0" bIns="0" rtlCol="0" anchor="t">
            <a:spAutoFit/>
          </a:bodyPr>
          <a:lstStyle/>
          <a:p>
            <a:pPr>
              <a:lnSpc>
                <a:spcPts val="1730"/>
              </a:lnSpc>
            </a:pPr>
            <a:r>
              <a:rPr lang="en-US" sz="1466" dirty="0">
                <a:solidFill>
                  <a:srgbClr val="231076"/>
                </a:solidFill>
                <a:latin typeface="TT Chocolates Bold"/>
              </a:rPr>
              <a:t>UNIVERSITY OF BASRAH / COLLEGE OF SCIENCE  </a:t>
            </a:r>
          </a:p>
        </p:txBody>
      </p:sp>
      <p:grpSp>
        <p:nvGrpSpPr>
          <p:cNvPr id="18" name="Group 18"/>
          <p:cNvGrpSpPr/>
          <p:nvPr/>
        </p:nvGrpSpPr>
        <p:grpSpPr>
          <a:xfrm>
            <a:off x="132133" y="4455037"/>
            <a:ext cx="4262018" cy="653529"/>
            <a:chOff x="0" y="-19050"/>
            <a:chExt cx="1798713" cy="275811"/>
          </a:xfrm>
        </p:grpSpPr>
        <p:sp>
          <p:nvSpPr>
            <p:cNvPr id="19" name="Freeform 19"/>
            <p:cNvSpPr/>
            <p:nvPr/>
          </p:nvSpPr>
          <p:spPr>
            <a:xfrm>
              <a:off x="0" y="0"/>
              <a:ext cx="1798713" cy="256761"/>
            </a:xfrm>
            <a:custGeom>
              <a:avLst/>
              <a:gdLst/>
              <a:ahLst/>
              <a:cxnLst/>
              <a:rect l="l" t="t" r="r" b="b"/>
              <a:pathLst>
                <a:path w="1798713" h="256761">
                  <a:moveTo>
                    <a:pt x="0" y="0"/>
                  </a:moveTo>
                  <a:lnTo>
                    <a:pt x="1798713" y="0"/>
                  </a:lnTo>
                  <a:lnTo>
                    <a:pt x="1798713" y="256761"/>
                  </a:lnTo>
                  <a:lnTo>
                    <a:pt x="0" y="256761"/>
                  </a:lnTo>
                  <a:close/>
                </a:path>
              </a:pathLst>
            </a:custGeom>
            <a:solidFill>
              <a:srgbClr val="F8F5FF"/>
            </a:solidFill>
            <a:ln w="9525" cap="sq">
              <a:solidFill>
                <a:srgbClr val="231076"/>
              </a:solidFill>
              <a:prstDash val="solid"/>
              <a:miter/>
            </a:ln>
          </p:spPr>
        </p:sp>
        <p:sp>
          <p:nvSpPr>
            <p:cNvPr id="20" name="TextBox 20"/>
            <p:cNvSpPr txBox="1"/>
            <p:nvPr/>
          </p:nvSpPr>
          <p:spPr>
            <a:xfrm>
              <a:off x="0" y="-19050"/>
              <a:ext cx="1798713" cy="275811"/>
            </a:xfrm>
            <a:prstGeom prst="rect">
              <a:avLst/>
            </a:prstGeom>
          </p:spPr>
          <p:txBody>
            <a:bodyPr lIns="23040" tIns="23040" rIns="23040" bIns="23040" rtlCol="0" anchor="ctr"/>
            <a:lstStyle/>
            <a:p>
              <a:pPr algn="ctr">
                <a:lnSpc>
                  <a:spcPts val="2238"/>
                </a:lnSpc>
              </a:pPr>
              <a:r>
                <a:rPr lang="en-US" sz="1835" dirty="0">
                  <a:solidFill>
                    <a:srgbClr val="0E0340"/>
                  </a:solidFill>
                  <a:latin typeface="Questrial"/>
                </a:rPr>
                <a:t>Department of Pathological Analyses</a:t>
              </a:r>
            </a:p>
          </p:txBody>
        </p:sp>
      </p:grpSp>
      <p:sp>
        <p:nvSpPr>
          <p:cNvPr id="21" name="TextBox 21"/>
          <p:cNvSpPr txBox="1"/>
          <p:nvPr/>
        </p:nvSpPr>
        <p:spPr>
          <a:xfrm>
            <a:off x="776291" y="1660129"/>
            <a:ext cx="1052509" cy="281103"/>
          </a:xfrm>
          <a:prstGeom prst="rect">
            <a:avLst/>
          </a:prstGeom>
        </p:spPr>
        <p:txBody>
          <a:bodyPr wrap="square" lIns="0" tIns="0" rIns="0" bIns="0" rtlCol="0" anchor="t">
            <a:spAutoFit/>
          </a:bodyPr>
          <a:lstStyle/>
          <a:p>
            <a:pPr algn="ctr">
              <a:lnSpc>
                <a:spcPts val="2333"/>
              </a:lnSpc>
              <a:spcBef>
                <a:spcPct val="0"/>
              </a:spcBef>
            </a:pPr>
            <a:r>
              <a:rPr lang="en-US" sz="1666" dirty="0">
                <a:solidFill>
                  <a:srgbClr val="000000"/>
                </a:solidFill>
                <a:latin typeface="Poppins Bold"/>
              </a:rPr>
              <a:t>lecture  2</a:t>
            </a:r>
          </a:p>
        </p:txBody>
      </p:sp>
    </p:spTree>
    <p:extLst>
      <p:ext uri="{BB962C8B-B14F-4D97-AF65-F5344CB8AC3E}">
        <p14:creationId xmlns:p14="http://schemas.microsoft.com/office/powerpoint/2010/main" val="197270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5" y="679450"/>
            <a:ext cx="5706211"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Fermentation</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279892" y="1243662"/>
            <a:ext cx="11632217" cy="1744067"/>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Microbes can however play a positive role in food. They can be consumed as foods in themselves as in the edible fungi, mycoprotein and algae. They can also effect desirable transformations in a food, changing its properties in a way that is beneficial.</a:t>
            </a:r>
          </a:p>
        </p:txBody>
      </p:sp>
      <p:sp>
        <p:nvSpPr>
          <p:cNvPr id="6" name="TextBox 6"/>
          <p:cNvSpPr txBox="1"/>
          <p:nvPr/>
        </p:nvSpPr>
        <p:spPr>
          <a:xfrm>
            <a:off x="504882" y="3422650"/>
            <a:ext cx="8921581"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Microbiological quality assurance</a:t>
            </a:r>
          </a:p>
        </p:txBody>
      </p:sp>
      <p:sp>
        <p:nvSpPr>
          <p:cNvPr id="7" name="TextBox 7"/>
          <p:cNvSpPr txBox="1"/>
          <p:nvPr/>
        </p:nvSpPr>
        <p:spPr>
          <a:xfrm>
            <a:off x="279892" y="4086278"/>
            <a:ext cx="11632217" cy="872034"/>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Food microbiology is an applied science and the food microbiologist’s principal function is to help assure a supply of whole- some and safe food to the consumer.</a:t>
            </a:r>
          </a:p>
        </p:txBody>
      </p:sp>
    </p:spTree>
    <p:extLst>
      <p:ext uri="{BB962C8B-B14F-4D97-AF65-F5344CB8AC3E}">
        <p14:creationId xmlns:p14="http://schemas.microsoft.com/office/powerpoint/2010/main" val="76154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6" y="679450"/>
            <a:ext cx="7271257"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Micro-organisms and food materials</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83751" y="1692318"/>
            <a:ext cx="11632217" cy="2718693"/>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Foods, by their very nature, need to be nutritious and metabolizable and it should be expected that they will offer suitable substrates for the growth and metabolism of micro-organisms.</a:t>
            </a:r>
          </a:p>
          <a:p>
            <a:pPr>
              <a:lnSpc>
                <a:spcPts val="3360"/>
              </a:lnSpc>
            </a:pPr>
            <a:endParaRPr lang="en-US" sz="2400">
              <a:solidFill>
                <a:srgbClr val="000000"/>
              </a:solidFill>
              <a:latin typeface="Poppins Bold"/>
            </a:endParaRPr>
          </a:p>
          <a:p>
            <a:pPr>
              <a:lnSpc>
                <a:spcPts val="840"/>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It is useful to examine the possible sources of micro-organisms in order to understand the ecology of contamination.</a:t>
            </a:r>
          </a:p>
        </p:txBody>
      </p:sp>
    </p:spTree>
    <p:extLst>
      <p:ext uri="{BB962C8B-B14F-4D97-AF65-F5344CB8AC3E}">
        <p14:creationId xmlns:p14="http://schemas.microsoft.com/office/powerpoint/2010/main" val="166060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6" y="679450"/>
            <a:ext cx="7271257"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Diversity of  Habitat</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83751" y="1692318"/>
            <a:ext cx="11632217" cy="4308872"/>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Micro-organisms can be found in various habitats, including cold ponds and boiling hot springs. Actively growing bacteria can occur at temperatures exceeding 100°C in thermal volcanic vents.</a:t>
            </a:r>
          </a:p>
          <a:p>
            <a:pPr>
              <a:lnSpc>
                <a:spcPts val="2240"/>
              </a:lnSpc>
            </a:pPr>
            <a:endParaRPr lang="en-US" sz="2400">
              <a:solidFill>
                <a:srgbClr val="000000"/>
              </a:solidFill>
              <a:latin typeface="Poppins Bold"/>
            </a:endParaRPr>
          </a:p>
          <a:p>
            <a:pPr>
              <a:lnSpc>
                <a:spcPts val="840"/>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Micro-organisms can be found in acidic wastes, alkaline soda lakes, estuarine muds, and unproductive lakes, as well as in black anaerobic silts.</a:t>
            </a:r>
          </a:p>
          <a:p>
            <a:pPr>
              <a:lnSpc>
                <a:spcPts val="3360"/>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In all these, and many other, habitats microbes play an important part in the recycling of organic and inorganic materials through their roles in the carbon, nitrogen and sulfur cycles . </a:t>
            </a:r>
          </a:p>
        </p:txBody>
      </p:sp>
    </p:spTree>
    <p:extLst>
      <p:ext uri="{BB962C8B-B14F-4D97-AF65-F5344CB8AC3E}">
        <p14:creationId xmlns:p14="http://schemas.microsoft.com/office/powerpoint/2010/main" val="242100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6" y="679450"/>
            <a:ext cx="7271257"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Diversity of  Habitat</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94434" y="1339802"/>
            <a:ext cx="11632217" cy="4680769"/>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Micro-organisms can be found in various habitats, including cold ponds and boiling hot springs. Actively growing bacteria can occur at temperatures exceeding 100°C in thermal volcanic vents.</a:t>
            </a:r>
          </a:p>
          <a:p>
            <a:pPr>
              <a:lnSpc>
                <a:spcPts val="1027"/>
              </a:lnSpc>
            </a:pPr>
            <a:endParaRPr lang="en-US" sz="2400">
              <a:solidFill>
                <a:srgbClr val="000000"/>
              </a:solidFill>
              <a:latin typeface="Poppins Bold"/>
            </a:endParaRPr>
          </a:p>
          <a:p>
            <a:pPr>
              <a:lnSpc>
                <a:spcPts val="840"/>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Micro-organisms can be found in acidic wastes, alkaline soda lakes, estuarine muds, and unproductive lakes, as well as in black anaerobic silts.</a:t>
            </a:r>
          </a:p>
          <a:p>
            <a:pPr>
              <a:lnSpc>
                <a:spcPts val="2240"/>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In all these, and many other, habitats microbes play an important part in the recycling of organic and inorganic materials through their roles in the carbon, nitrogen and sulfur cycles .</a:t>
            </a:r>
          </a:p>
          <a:p>
            <a:pPr>
              <a:lnSpc>
                <a:spcPts val="1867"/>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Thus play an important part in the maintenance of the stability of the biosphere. </a:t>
            </a:r>
          </a:p>
        </p:txBody>
      </p:sp>
    </p:spTree>
    <p:extLst>
      <p:ext uri="{BB962C8B-B14F-4D97-AF65-F5344CB8AC3E}">
        <p14:creationId xmlns:p14="http://schemas.microsoft.com/office/powerpoint/2010/main" val="178642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08919" y="485900"/>
            <a:ext cx="8174163" cy="6156321"/>
          </a:xfrm>
          <a:custGeom>
            <a:avLst/>
            <a:gdLst/>
            <a:ahLst/>
            <a:cxnLst/>
            <a:rect l="l" t="t" r="r" b="b"/>
            <a:pathLst>
              <a:path w="12261245" h="9234481">
                <a:moveTo>
                  <a:pt x="0" y="0"/>
                </a:moveTo>
                <a:lnTo>
                  <a:pt x="12261244" y="0"/>
                </a:lnTo>
                <a:lnTo>
                  <a:pt x="12261244" y="9234481"/>
                </a:lnTo>
                <a:lnTo>
                  <a:pt x="0" y="9234481"/>
                </a:lnTo>
                <a:lnTo>
                  <a:pt x="0" y="0"/>
                </a:lnTo>
                <a:close/>
              </a:path>
            </a:pathLst>
          </a:custGeom>
          <a:blipFill>
            <a:blip r:embed="rId4"/>
            <a:stretch>
              <a:fillRect l="-824" r="-10810"/>
            </a:stretch>
          </a:blipFill>
        </p:spPr>
      </p:sp>
    </p:spTree>
    <p:extLst>
      <p:ext uri="{BB962C8B-B14F-4D97-AF65-F5344CB8AC3E}">
        <p14:creationId xmlns:p14="http://schemas.microsoft.com/office/powerpoint/2010/main" val="345152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6" y="564752"/>
            <a:ext cx="7271257"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Diversity of  Habitat</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94434" y="1112393"/>
            <a:ext cx="11867227" cy="4898777"/>
          </a:xfrm>
          <a:prstGeom prst="rect">
            <a:avLst/>
          </a:prstGeom>
        </p:spPr>
        <p:txBody>
          <a:bodyPr lIns="0" tIns="0" rIns="0" bIns="0" rtlCol="0" anchor="t">
            <a:spAutoFit/>
          </a:bodyPr>
          <a:lstStyle/>
          <a:p>
            <a:pPr marL="518189" lvl="1" indent="-259094">
              <a:lnSpc>
                <a:spcPts val="3360"/>
              </a:lnSpc>
              <a:buFont typeface="Arial"/>
              <a:buChar char="•"/>
            </a:pPr>
            <a:r>
              <a:rPr lang="en-US" sz="2400">
                <a:solidFill>
                  <a:srgbClr val="000000"/>
                </a:solidFill>
                <a:latin typeface="Poppins Bold"/>
              </a:rPr>
              <a:t>Surfaces of plant structures such as leaves, flowers, fruits and especially the roots, as well as the surfaces and the guts of animals all have a rich microflora of bacteria, yeasts and filamentous fungi.</a:t>
            </a:r>
          </a:p>
          <a:p>
            <a:pPr>
              <a:lnSpc>
                <a:spcPts val="1027"/>
              </a:lnSpc>
            </a:pPr>
            <a:endParaRPr lang="en-US" sz="2400">
              <a:solidFill>
                <a:srgbClr val="000000"/>
              </a:solidFill>
              <a:latin typeface="Poppins Bold"/>
            </a:endParaRPr>
          </a:p>
          <a:p>
            <a:pPr>
              <a:lnSpc>
                <a:spcPts val="840"/>
              </a:lnSpc>
            </a:pPr>
            <a:endParaRPr lang="en-US" sz="2400">
              <a:solidFill>
                <a:srgbClr val="000000"/>
              </a:solidFill>
              <a:latin typeface="Poppins Bold"/>
            </a:endParaRPr>
          </a:p>
          <a:p>
            <a:pPr marL="518189" lvl="1" indent="-259094">
              <a:lnSpc>
                <a:spcPts val="3360"/>
              </a:lnSpc>
              <a:buFont typeface="Arial"/>
              <a:buChar char="•"/>
            </a:pPr>
            <a:r>
              <a:rPr lang="en-US" sz="2400">
                <a:solidFill>
                  <a:srgbClr val="000000"/>
                </a:solidFill>
                <a:latin typeface="Poppins Bold"/>
              </a:rPr>
              <a:t>This natural, or normal flora may affect the original quality of the raw ingredients used in the manufacture of foods, the kinds of contamination which may occur during processing, and the possibility of food spoilage or food associated illness.</a:t>
            </a:r>
          </a:p>
          <a:p>
            <a:pPr>
              <a:lnSpc>
                <a:spcPts val="2240"/>
              </a:lnSpc>
            </a:pPr>
            <a:endParaRPr lang="en-US" sz="2400">
              <a:solidFill>
                <a:srgbClr val="000000"/>
              </a:solidFill>
              <a:latin typeface="Poppins Bold"/>
            </a:endParaRPr>
          </a:p>
          <a:p>
            <a:pPr>
              <a:lnSpc>
                <a:spcPts val="93"/>
              </a:lnSpc>
            </a:pPr>
            <a:endParaRPr lang="en-US" sz="2400">
              <a:solidFill>
                <a:srgbClr val="000000"/>
              </a:solidFill>
              <a:latin typeface="Poppins Bold"/>
            </a:endParaRPr>
          </a:p>
          <a:p>
            <a:pPr>
              <a:lnSpc>
                <a:spcPts val="93"/>
              </a:lnSpc>
            </a:pPr>
            <a:endParaRPr lang="en-US" sz="2400">
              <a:solidFill>
                <a:srgbClr val="000000"/>
              </a:solidFill>
              <a:latin typeface="Poppins Bold"/>
            </a:endParaRPr>
          </a:p>
          <a:p>
            <a:pPr marL="518189" lvl="1" indent="-259094">
              <a:lnSpc>
                <a:spcPts val="3360"/>
              </a:lnSpc>
              <a:buFont typeface="Arial"/>
              <a:buChar char="•"/>
            </a:pPr>
            <a:r>
              <a:rPr lang="en-US" sz="2400">
                <a:solidFill>
                  <a:srgbClr val="000000"/>
                </a:solidFill>
                <a:latin typeface="Poppins Bold"/>
              </a:rPr>
              <a:t>Thus, in considering the possible sources of microorganisms as agents of food spoilage or food poisoning, it will be necessary to examine the natural flora of the food materials themselves, the flora introduced by processing and handling, and the possibility of chance contamination from the atmosphere,soil or water.</a:t>
            </a:r>
          </a:p>
        </p:txBody>
      </p:sp>
    </p:spTree>
    <p:extLst>
      <p:ext uri="{BB962C8B-B14F-4D97-AF65-F5344CB8AC3E}">
        <p14:creationId xmlns:p14="http://schemas.microsoft.com/office/powerpoint/2010/main" val="157077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500</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Poppins Bold</vt:lpstr>
      <vt:lpstr>Questrial</vt:lpstr>
      <vt:lpstr>TT Chocolates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saadmahdi saadmahdi</cp:lastModifiedBy>
  <cp:revision>4</cp:revision>
  <dcterms:created xsi:type="dcterms:W3CDTF">2023-10-10T15:55:09Z</dcterms:created>
  <dcterms:modified xsi:type="dcterms:W3CDTF">2024-03-20T11:40:00Z</dcterms:modified>
</cp:coreProperties>
</file>